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68" r:id="rId5"/>
    <p:sldId id="269" r:id="rId6"/>
    <p:sldId id="259" r:id="rId7"/>
    <p:sldId id="261" r:id="rId8"/>
    <p:sldId id="262" r:id="rId9"/>
    <p:sldId id="270" r:id="rId10"/>
    <p:sldId id="263" r:id="rId11"/>
    <p:sldId id="264" r:id="rId12"/>
    <p:sldId id="265" r:id="rId13"/>
    <p:sldId id="266" r:id="rId14"/>
    <p:sldId id="267" r:id="rId1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7" d="100"/>
          <a:sy n="117" d="100"/>
        </p:scale>
        <p:origin x="2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53F733-A70C-4AF4-B856-5681BD284A7F}" type="datetimeFigureOut">
              <a:rPr lang="it-IT" smtClean="0"/>
              <a:t>07/04/2019</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FD7D4D-674D-4CC4-896E-29B624A2816C}" type="slidenum">
              <a:rPr lang="it-IT" smtClean="0"/>
              <a:t>‹N›</a:t>
            </a:fld>
            <a:endParaRPr lang="it-IT"/>
          </a:p>
        </p:txBody>
      </p:sp>
    </p:spTree>
    <p:extLst>
      <p:ext uri="{BB962C8B-B14F-4D97-AF65-F5344CB8AC3E}">
        <p14:creationId xmlns:p14="http://schemas.microsoft.com/office/powerpoint/2010/main" val="214866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6672BC09-DD68-4C2C-8590-C36C3B7052E2}" type="slidenum">
              <a:rPr lang="it-IT" smtClean="0"/>
              <a:t>13</a:t>
            </a:fld>
            <a:endParaRPr lang="it-IT"/>
          </a:p>
        </p:txBody>
      </p:sp>
    </p:spTree>
    <p:extLst>
      <p:ext uri="{BB962C8B-B14F-4D97-AF65-F5344CB8AC3E}">
        <p14:creationId xmlns:p14="http://schemas.microsoft.com/office/powerpoint/2010/main" val="3984338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E1216253-29B3-41F4-B365-7B09D66D8A8C}" type="datetimeFigureOut">
              <a:rPr lang="it-IT" smtClean="0"/>
              <a:t>07/04/2019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0DD2922-A7CB-4CB0-AFA8-878D498CEA0A}" type="slidenum">
              <a:rPr lang="it-IT" smtClean="0"/>
              <a:t>‹N›</a:t>
            </a:fld>
            <a:endParaRPr lang="it-IT"/>
          </a:p>
        </p:txBody>
      </p:sp>
    </p:spTree>
    <p:extLst>
      <p:ext uri="{BB962C8B-B14F-4D97-AF65-F5344CB8AC3E}">
        <p14:creationId xmlns:p14="http://schemas.microsoft.com/office/powerpoint/2010/main" val="109116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1216253-29B3-41F4-B365-7B09D66D8A8C}" type="datetimeFigureOut">
              <a:rPr lang="it-IT" smtClean="0"/>
              <a:t>07/04/2019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0DD2922-A7CB-4CB0-AFA8-878D498CEA0A}" type="slidenum">
              <a:rPr lang="it-IT" smtClean="0"/>
              <a:t>‹N›</a:t>
            </a:fld>
            <a:endParaRPr lang="it-IT"/>
          </a:p>
        </p:txBody>
      </p:sp>
    </p:spTree>
    <p:extLst>
      <p:ext uri="{BB962C8B-B14F-4D97-AF65-F5344CB8AC3E}">
        <p14:creationId xmlns:p14="http://schemas.microsoft.com/office/powerpoint/2010/main" val="2242321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1216253-29B3-41F4-B365-7B09D66D8A8C}" type="datetimeFigureOut">
              <a:rPr lang="it-IT" smtClean="0"/>
              <a:t>07/04/2019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0DD2922-A7CB-4CB0-AFA8-878D498CEA0A}" type="slidenum">
              <a:rPr lang="it-IT" smtClean="0"/>
              <a:t>‹N›</a:t>
            </a:fld>
            <a:endParaRPr lang="it-IT"/>
          </a:p>
        </p:txBody>
      </p:sp>
    </p:spTree>
    <p:extLst>
      <p:ext uri="{BB962C8B-B14F-4D97-AF65-F5344CB8AC3E}">
        <p14:creationId xmlns:p14="http://schemas.microsoft.com/office/powerpoint/2010/main" val="3972081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1216253-29B3-41F4-B365-7B09D66D8A8C}" type="datetimeFigureOut">
              <a:rPr lang="it-IT" smtClean="0"/>
              <a:t>07/04/2019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0DD2922-A7CB-4CB0-AFA8-878D498CEA0A}" type="slidenum">
              <a:rPr lang="it-IT" smtClean="0"/>
              <a:t>‹N›</a:t>
            </a:fld>
            <a:endParaRPr lang="it-IT"/>
          </a:p>
        </p:txBody>
      </p:sp>
    </p:spTree>
    <p:extLst>
      <p:ext uri="{BB962C8B-B14F-4D97-AF65-F5344CB8AC3E}">
        <p14:creationId xmlns:p14="http://schemas.microsoft.com/office/powerpoint/2010/main" val="2174571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E1216253-29B3-41F4-B365-7B09D66D8A8C}" type="datetimeFigureOut">
              <a:rPr lang="it-IT" smtClean="0"/>
              <a:t>07/04/2019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0DD2922-A7CB-4CB0-AFA8-878D498CEA0A}" type="slidenum">
              <a:rPr lang="it-IT" smtClean="0"/>
              <a:t>‹N›</a:t>
            </a:fld>
            <a:endParaRPr lang="it-IT"/>
          </a:p>
        </p:txBody>
      </p:sp>
    </p:spTree>
    <p:extLst>
      <p:ext uri="{BB962C8B-B14F-4D97-AF65-F5344CB8AC3E}">
        <p14:creationId xmlns:p14="http://schemas.microsoft.com/office/powerpoint/2010/main" val="2439904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1216253-29B3-41F4-B365-7B09D66D8A8C}" type="datetimeFigureOut">
              <a:rPr lang="it-IT" smtClean="0"/>
              <a:t>07/04/2019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0DD2922-A7CB-4CB0-AFA8-878D498CEA0A}" type="slidenum">
              <a:rPr lang="it-IT" smtClean="0"/>
              <a:t>‹N›</a:t>
            </a:fld>
            <a:endParaRPr lang="it-IT"/>
          </a:p>
        </p:txBody>
      </p:sp>
    </p:spTree>
    <p:extLst>
      <p:ext uri="{BB962C8B-B14F-4D97-AF65-F5344CB8AC3E}">
        <p14:creationId xmlns:p14="http://schemas.microsoft.com/office/powerpoint/2010/main" val="2198600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E1216253-29B3-41F4-B365-7B09D66D8A8C}" type="datetimeFigureOut">
              <a:rPr lang="it-IT" smtClean="0"/>
              <a:t>07/04/2019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0DD2922-A7CB-4CB0-AFA8-878D498CEA0A}" type="slidenum">
              <a:rPr lang="it-IT" smtClean="0"/>
              <a:t>‹N›</a:t>
            </a:fld>
            <a:endParaRPr lang="it-IT"/>
          </a:p>
        </p:txBody>
      </p:sp>
    </p:spTree>
    <p:extLst>
      <p:ext uri="{BB962C8B-B14F-4D97-AF65-F5344CB8AC3E}">
        <p14:creationId xmlns:p14="http://schemas.microsoft.com/office/powerpoint/2010/main" val="3662537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E1216253-29B3-41F4-B365-7B09D66D8A8C}" type="datetimeFigureOut">
              <a:rPr lang="it-IT" smtClean="0"/>
              <a:t>07/04/2019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0DD2922-A7CB-4CB0-AFA8-878D498CEA0A}" type="slidenum">
              <a:rPr lang="it-IT" smtClean="0"/>
              <a:t>‹N›</a:t>
            </a:fld>
            <a:endParaRPr lang="it-IT"/>
          </a:p>
        </p:txBody>
      </p:sp>
    </p:spTree>
    <p:extLst>
      <p:ext uri="{BB962C8B-B14F-4D97-AF65-F5344CB8AC3E}">
        <p14:creationId xmlns:p14="http://schemas.microsoft.com/office/powerpoint/2010/main" val="4143845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1216253-29B3-41F4-B365-7B09D66D8A8C}" type="datetimeFigureOut">
              <a:rPr lang="it-IT" smtClean="0"/>
              <a:t>07/04/2019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0DD2922-A7CB-4CB0-AFA8-878D498CEA0A}" type="slidenum">
              <a:rPr lang="it-IT" smtClean="0"/>
              <a:t>‹N›</a:t>
            </a:fld>
            <a:endParaRPr lang="it-IT"/>
          </a:p>
        </p:txBody>
      </p:sp>
    </p:spTree>
    <p:extLst>
      <p:ext uri="{BB962C8B-B14F-4D97-AF65-F5344CB8AC3E}">
        <p14:creationId xmlns:p14="http://schemas.microsoft.com/office/powerpoint/2010/main" val="3912964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E1216253-29B3-41F4-B365-7B09D66D8A8C}" type="datetimeFigureOut">
              <a:rPr lang="it-IT" smtClean="0"/>
              <a:t>07/04/2019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0DD2922-A7CB-4CB0-AFA8-878D498CEA0A}" type="slidenum">
              <a:rPr lang="it-IT" smtClean="0"/>
              <a:t>‹N›</a:t>
            </a:fld>
            <a:endParaRPr lang="it-IT"/>
          </a:p>
        </p:txBody>
      </p:sp>
    </p:spTree>
    <p:extLst>
      <p:ext uri="{BB962C8B-B14F-4D97-AF65-F5344CB8AC3E}">
        <p14:creationId xmlns:p14="http://schemas.microsoft.com/office/powerpoint/2010/main" val="1887421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E1216253-29B3-41F4-B365-7B09D66D8A8C}" type="datetimeFigureOut">
              <a:rPr lang="it-IT" smtClean="0"/>
              <a:t>07/04/2019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0DD2922-A7CB-4CB0-AFA8-878D498CEA0A}" type="slidenum">
              <a:rPr lang="it-IT" smtClean="0"/>
              <a:t>‹N›</a:t>
            </a:fld>
            <a:endParaRPr lang="it-IT"/>
          </a:p>
        </p:txBody>
      </p:sp>
    </p:spTree>
    <p:extLst>
      <p:ext uri="{BB962C8B-B14F-4D97-AF65-F5344CB8AC3E}">
        <p14:creationId xmlns:p14="http://schemas.microsoft.com/office/powerpoint/2010/main" val="2449593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16253-29B3-41F4-B365-7B09D66D8A8C}" type="datetimeFigureOut">
              <a:rPr lang="it-IT" smtClean="0"/>
              <a:t>07/04/2019</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DD2922-A7CB-4CB0-AFA8-878D498CEA0A}" type="slidenum">
              <a:rPr lang="it-IT" smtClean="0"/>
              <a:t>‹N›</a:t>
            </a:fld>
            <a:endParaRPr lang="it-IT"/>
          </a:p>
        </p:txBody>
      </p:sp>
    </p:spTree>
    <p:extLst>
      <p:ext uri="{BB962C8B-B14F-4D97-AF65-F5344CB8AC3E}">
        <p14:creationId xmlns:p14="http://schemas.microsoft.com/office/powerpoint/2010/main" val="23247807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518206"/>
            <a:ext cx="9144000" cy="477837"/>
          </a:xfrm>
        </p:spPr>
        <p:txBody>
          <a:bodyPr>
            <a:noAutofit/>
          </a:bodyPr>
          <a:lstStyle/>
          <a:p>
            <a:r>
              <a:rPr lang="it-IT" sz="3600" dirty="0" smtClean="0">
                <a:solidFill>
                  <a:srgbClr val="FF0000"/>
                </a:solidFill>
                <a:effectLst>
                  <a:outerShdw blurRad="38100" dist="38100" dir="2700000" algn="tl">
                    <a:srgbClr val="000000">
                      <a:alpha val="43137"/>
                    </a:srgbClr>
                  </a:outerShdw>
                </a:effectLst>
              </a:rPr>
              <a:t>…nelle precedenti puntate…</a:t>
            </a:r>
            <a:endParaRPr lang="it-IT" sz="3600" dirty="0">
              <a:solidFill>
                <a:srgbClr val="FF0000"/>
              </a:solidFill>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726621" y="1453243"/>
            <a:ext cx="10548258" cy="4694464"/>
          </a:xfrm>
        </p:spPr>
        <p:txBody>
          <a:bodyPr/>
          <a:lstStyle/>
          <a:p>
            <a:pPr marL="514350" indent="-514350" algn="l">
              <a:buAutoNum type="arabicPeriod"/>
            </a:pPr>
            <a:r>
              <a:rPr lang="it-IT" sz="3600" dirty="0">
                <a:solidFill>
                  <a:schemeClr val="tx2"/>
                </a:solidFill>
              </a:rPr>
              <a:t>Riparto di competenze per «materie» e «etichette»</a:t>
            </a:r>
          </a:p>
          <a:p>
            <a:pPr marL="514350" indent="-514350" algn="l">
              <a:buAutoNum type="arabicPeriod"/>
            </a:pPr>
            <a:r>
              <a:rPr lang="it-IT" sz="3600" dirty="0">
                <a:solidFill>
                  <a:schemeClr val="tx2"/>
                </a:solidFill>
              </a:rPr>
              <a:t>Materie e «non materie»: le materie «trasversali»</a:t>
            </a:r>
          </a:p>
          <a:p>
            <a:pPr marL="514350" indent="-514350" algn="l">
              <a:buAutoNum type="arabicPeriod"/>
            </a:pPr>
            <a:r>
              <a:rPr lang="it-IT" sz="3600" dirty="0">
                <a:solidFill>
                  <a:schemeClr val="tx2"/>
                </a:solidFill>
              </a:rPr>
              <a:t>L’ «intreccio» di materie e la «leale cooperazione»</a:t>
            </a:r>
          </a:p>
          <a:p>
            <a:pPr marL="514350" indent="-514350" algn="l">
              <a:buAutoNum type="arabicPeriod"/>
            </a:pPr>
            <a:r>
              <a:rPr lang="it-IT" sz="3600" dirty="0">
                <a:solidFill>
                  <a:schemeClr val="tx2"/>
                </a:solidFill>
              </a:rPr>
              <a:t>L’ «intreccio» di materie e il «criterio di prevalenza»</a:t>
            </a:r>
          </a:p>
          <a:p>
            <a:pPr marL="514350" indent="-514350" algn="l">
              <a:buAutoNum type="arabicPeriod"/>
            </a:pPr>
            <a:r>
              <a:rPr lang="it-IT" sz="3600" dirty="0">
                <a:solidFill>
                  <a:schemeClr val="tx2"/>
                </a:solidFill>
              </a:rPr>
              <a:t>L’applicazione del «principio di sussidiarietà»</a:t>
            </a:r>
          </a:p>
          <a:p>
            <a:pPr algn="l"/>
            <a:endParaRPr lang="it-IT" dirty="0"/>
          </a:p>
        </p:txBody>
      </p:sp>
    </p:spTree>
    <p:extLst>
      <p:ext uri="{BB962C8B-B14F-4D97-AF65-F5344CB8AC3E}">
        <p14:creationId xmlns:p14="http://schemas.microsoft.com/office/powerpoint/2010/main" val="3035148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063552" y="332657"/>
            <a:ext cx="7772400" cy="432048"/>
          </a:xfrm>
        </p:spPr>
        <p:txBody>
          <a:bodyPr>
            <a:noAutofit/>
          </a:bodyPr>
          <a:lstStyle/>
          <a:p>
            <a:r>
              <a:rPr lang="it-IT" sz="2800" dirty="0" err="1"/>
              <a:t>Sent</a:t>
            </a:r>
            <a:r>
              <a:rPr lang="it-IT" sz="2800" dirty="0"/>
              <a:t>. 303/2003: </a:t>
            </a:r>
            <a:r>
              <a:rPr lang="it-IT" sz="2800" b="1" dirty="0">
                <a:solidFill>
                  <a:srgbClr val="FF0000"/>
                </a:solidFill>
                <a:effectLst>
                  <a:outerShdw blurRad="38100" dist="38100" dir="2700000" algn="tl">
                    <a:srgbClr val="000000">
                      <a:alpha val="43137"/>
                    </a:srgbClr>
                  </a:outerShdw>
                </a:effectLst>
              </a:rPr>
              <a:t>le condizioni della «chiamata»</a:t>
            </a:r>
          </a:p>
        </p:txBody>
      </p:sp>
      <p:sp>
        <p:nvSpPr>
          <p:cNvPr id="3" name="Sottotitolo 2"/>
          <p:cNvSpPr>
            <a:spLocks noGrp="1"/>
          </p:cNvSpPr>
          <p:nvPr>
            <p:ph type="subTitle" idx="1"/>
          </p:nvPr>
        </p:nvSpPr>
        <p:spPr>
          <a:xfrm>
            <a:off x="1919536" y="908720"/>
            <a:ext cx="8496944" cy="5544616"/>
          </a:xfrm>
        </p:spPr>
        <p:txBody>
          <a:bodyPr>
            <a:normAutofit fontScale="92500" lnSpcReduction="10000"/>
          </a:bodyPr>
          <a:lstStyle/>
          <a:p>
            <a:pPr algn="just"/>
            <a:r>
              <a:rPr lang="it-IT" dirty="0">
                <a:solidFill>
                  <a:schemeClr val="tx1"/>
                </a:solidFill>
              </a:rPr>
              <a:t>Quando si intendano attrarre allo Stato funzioni amministrative in sussidiarietà, di regola il </a:t>
            </a:r>
            <a:r>
              <a:rPr lang="it-IT" b="1" u="sng" dirty="0">
                <a:solidFill>
                  <a:schemeClr val="tx1"/>
                </a:solidFill>
              </a:rPr>
              <a:t>titolo del legiferare </a:t>
            </a:r>
            <a:r>
              <a:rPr lang="it-IT" dirty="0">
                <a:solidFill>
                  <a:schemeClr val="tx1"/>
                </a:solidFill>
              </a:rPr>
              <a:t>deve essere reso evidente in maniera </a:t>
            </a:r>
            <a:r>
              <a:rPr lang="it-IT" b="1" u="sng" dirty="0">
                <a:solidFill>
                  <a:schemeClr val="tx1"/>
                </a:solidFill>
              </a:rPr>
              <a:t>esplicita</a:t>
            </a:r>
            <a:r>
              <a:rPr lang="it-IT" dirty="0">
                <a:solidFill>
                  <a:schemeClr val="tx1"/>
                </a:solidFill>
              </a:rPr>
              <a:t> perché la sussidiarietà deroga al normale riparto delle competenze stabilito nell’art. 117 </a:t>
            </a:r>
            <a:r>
              <a:rPr lang="it-IT" dirty="0" err="1">
                <a:solidFill>
                  <a:schemeClr val="tx1"/>
                </a:solidFill>
              </a:rPr>
              <a:t>Cost</a:t>
            </a:r>
            <a:r>
              <a:rPr lang="it-IT" dirty="0">
                <a:solidFill>
                  <a:schemeClr val="tx1"/>
                </a:solidFill>
              </a:rPr>
              <a:t>. Tuttavia, nel caso presente, l’assenza di un richiamo espresso all’art. 118, primo comma, non fa sorgere alcun dubbio circa </a:t>
            </a:r>
            <a:r>
              <a:rPr lang="it-IT" b="1" u="sng" dirty="0">
                <a:solidFill>
                  <a:schemeClr val="tx1"/>
                </a:solidFill>
              </a:rPr>
              <a:t>l’oggettivo significato </a:t>
            </a:r>
            <a:r>
              <a:rPr lang="it-IT" dirty="0">
                <a:solidFill>
                  <a:schemeClr val="tx1"/>
                </a:solidFill>
              </a:rPr>
              <a:t>costituzionale dell’operazione compiuta dal legislatore: non di lesione di competenza delle Regioni si tratta, ma di applicazione dei principî di sussidiarietà e adeguatezza, che soli possono consentire quella attrazione di cui si è detto. Predisporre un programma di infrastrutture pubbliche e private e di insediamenti produttivi è attività che non mette capo ad attribuzioni legislative esclusive dello Stato, ma che può coinvolgere anche potestà legislative concorrenti (governo del territorio, porti e aeroporti, grandi reti di trasporto, distribuzione nazionale dell’energia, etc.). Per giudicare se una legge statale che occupi questo spazio sia invasiva delle attribuzioni regionali o non costituisca invece applicazione dei principî di sussidiarietà e adeguatezza diviene </a:t>
            </a:r>
            <a:r>
              <a:rPr lang="it-IT" b="1" u="sng" dirty="0">
                <a:solidFill>
                  <a:schemeClr val="tx1"/>
                </a:solidFill>
              </a:rPr>
              <a:t>elemento valutativo essenziale </a:t>
            </a:r>
            <a:r>
              <a:rPr lang="it-IT" dirty="0">
                <a:solidFill>
                  <a:schemeClr val="tx1"/>
                </a:solidFill>
              </a:rPr>
              <a:t>la </a:t>
            </a:r>
            <a:r>
              <a:rPr lang="it-IT" b="1" u="sng" dirty="0">
                <a:solidFill>
                  <a:schemeClr val="tx1"/>
                </a:solidFill>
              </a:rPr>
              <a:t>previsione di un’intesa </a:t>
            </a:r>
            <a:r>
              <a:rPr lang="it-IT" dirty="0">
                <a:solidFill>
                  <a:schemeClr val="tx1"/>
                </a:solidFill>
              </a:rPr>
              <a:t>fra lo Stato e le Regioni interessate, alla quale sia subordinata </a:t>
            </a:r>
            <a:r>
              <a:rPr lang="it-IT" b="1" u="sng" dirty="0">
                <a:solidFill>
                  <a:schemeClr val="tx1"/>
                </a:solidFill>
              </a:rPr>
              <a:t>l’operatività della disciplina</a:t>
            </a:r>
            <a:r>
              <a:rPr lang="it-IT" dirty="0">
                <a:solidFill>
                  <a:schemeClr val="tx1"/>
                </a:solidFill>
              </a:rPr>
              <a:t>.</a:t>
            </a:r>
          </a:p>
        </p:txBody>
      </p:sp>
    </p:spTree>
    <p:extLst>
      <p:ext uri="{BB962C8B-B14F-4D97-AF65-F5344CB8AC3E}">
        <p14:creationId xmlns:p14="http://schemas.microsoft.com/office/powerpoint/2010/main" val="546119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81200" y="404665"/>
            <a:ext cx="8229600" cy="5721499"/>
          </a:xfrm>
        </p:spPr>
        <p:txBody>
          <a:bodyPr>
            <a:normAutofit/>
          </a:bodyPr>
          <a:lstStyle/>
          <a:p>
            <a:pPr marL="0" indent="0" algn="just">
              <a:buNone/>
            </a:pPr>
            <a:r>
              <a:rPr lang="it-IT" dirty="0"/>
              <a:t>Chiarito che la Costituzione impone, a salvaguardia delle competenze regionali, che una intesa vi sia, va altresì soggiunto che non è rilevante se essa preceda l’individuazione delle infrastrutture ovvero sia successiva ad una unilaterale attività del Governo. Se dunque tale attività sia stata già posta in essere, essa </a:t>
            </a:r>
            <a:r>
              <a:rPr lang="it-IT" b="1" u="sng" dirty="0"/>
              <a:t>non vincola</a:t>
            </a:r>
            <a:r>
              <a:rPr lang="it-IT" dirty="0"/>
              <a:t> la Regione fin quando l’intesa non venga </a:t>
            </a:r>
            <a:r>
              <a:rPr lang="it-IT" dirty="0" smtClean="0"/>
              <a:t>raggiunta…</a:t>
            </a:r>
          </a:p>
          <a:p>
            <a:pPr marL="0" indent="0" algn="just">
              <a:buNone/>
            </a:pPr>
            <a:r>
              <a:rPr lang="it-IT" dirty="0"/>
              <a:t>L’interpretazione coerente con il sistema dei rapporti Stato-Regioni affermato nel nuovo Titolo V impone infatti di </a:t>
            </a:r>
            <a:r>
              <a:rPr lang="it-IT" b="1" u="sng" dirty="0"/>
              <a:t>negare efficacia vincolante </a:t>
            </a:r>
            <a:r>
              <a:rPr lang="it-IT" dirty="0"/>
              <a:t>a quel programma su cui le Regioni interessate non abbiano raggiunto un’intesa per la parte che le riguarda, come nel caso della deliberazione CIPE del 21 dicembre 2001, n. 121.</a:t>
            </a:r>
          </a:p>
        </p:txBody>
      </p:sp>
    </p:spTree>
    <p:extLst>
      <p:ext uri="{BB962C8B-B14F-4D97-AF65-F5344CB8AC3E}">
        <p14:creationId xmlns:p14="http://schemas.microsoft.com/office/powerpoint/2010/main" val="689723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274638"/>
            <a:ext cx="8229600" cy="490066"/>
          </a:xfrm>
        </p:spPr>
        <p:txBody>
          <a:bodyPr>
            <a:normAutofit fontScale="90000"/>
          </a:bodyPr>
          <a:lstStyle/>
          <a:p>
            <a:r>
              <a:rPr lang="it-IT" sz="3200" dirty="0"/>
              <a:t>«poteri regolamentari»?</a:t>
            </a:r>
          </a:p>
        </p:txBody>
      </p:sp>
      <p:sp>
        <p:nvSpPr>
          <p:cNvPr id="3" name="Segnaposto contenuto 2"/>
          <p:cNvSpPr>
            <a:spLocks noGrp="1"/>
          </p:cNvSpPr>
          <p:nvPr>
            <p:ph idx="1"/>
          </p:nvPr>
        </p:nvSpPr>
        <p:spPr>
          <a:xfrm>
            <a:off x="1991544" y="836712"/>
            <a:ext cx="8229600" cy="5616624"/>
          </a:xfrm>
        </p:spPr>
        <p:txBody>
          <a:bodyPr>
            <a:normAutofit fontScale="85000" lnSpcReduction="20000"/>
          </a:bodyPr>
          <a:lstStyle/>
          <a:p>
            <a:pPr marL="0" indent="0" algn="just">
              <a:buNone/>
            </a:pPr>
            <a:r>
              <a:rPr lang="it-IT" dirty="0"/>
              <a:t>In un riparto così rigidamente strutturato, alla fonte secondaria </a:t>
            </a:r>
            <a:r>
              <a:rPr lang="it-IT" b="1" u="sng" dirty="0"/>
              <a:t>statale è inibita in radice la possibilità di vincolare l’esercizio </a:t>
            </a:r>
            <a:r>
              <a:rPr lang="it-IT" dirty="0"/>
              <a:t>della potestà legislativa regionale o di incidere su disposizioni regionali preesistenti (</a:t>
            </a:r>
            <a:r>
              <a:rPr lang="it-IT" u="sng" dirty="0"/>
              <a:t>sentenza n. 22 del 2003</a:t>
            </a:r>
            <a:r>
              <a:rPr lang="it-IT" dirty="0"/>
              <a:t>); e neppure i principî di sussidiarietà e adeguatezza possono conferire ai regolamenti statali una capacità che è estranea al loro valore, quella cioè di modificare gli ordinamenti regionali a livello </a:t>
            </a:r>
            <a:r>
              <a:rPr lang="it-IT" dirty="0" smtClean="0"/>
              <a:t>primario…</a:t>
            </a:r>
          </a:p>
          <a:p>
            <a:pPr marL="0" indent="0" algn="just">
              <a:buNone/>
            </a:pPr>
            <a:r>
              <a:rPr lang="it-IT" dirty="0" smtClean="0"/>
              <a:t>Non </a:t>
            </a:r>
            <a:r>
              <a:rPr lang="it-IT" dirty="0"/>
              <a:t>può quindi essere loro riconosciuta l’attitudine a vanificare la collocazione sistematica delle fonti conferendo primarietà ad atti che possiedono lo statuto giuridico di fonti secondarie e a </a:t>
            </a:r>
            <a:r>
              <a:rPr lang="it-IT" b="1" u="sng" dirty="0"/>
              <a:t>degradare le fonti regionali a fonti subordinate ai regolamenti sta</a:t>
            </a:r>
            <a:r>
              <a:rPr lang="it-IT" dirty="0"/>
              <a:t>tali o comunque a questi condizionate. Se quindi, come già chiarito, alla legge statale è consentita l’organizzazione e la disciplina delle funzioni amministrative assunte in sussidiarietà, va precisato che la </a:t>
            </a:r>
            <a:r>
              <a:rPr lang="it-IT" b="1" u="sng" dirty="0"/>
              <a:t>legge stessa non può spogliarsi della funzione regolativa affidandola a fonti subordinate</a:t>
            </a:r>
            <a:r>
              <a:rPr lang="it-IT" dirty="0"/>
              <a:t>, neppure predeterminando i principî che orientino l’esercizio della potestà regolamentare, circoscrivendone la discrezionalità.</a:t>
            </a:r>
          </a:p>
        </p:txBody>
      </p:sp>
    </p:spTree>
    <p:extLst>
      <p:ext uri="{BB962C8B-B14F-4D97-AF65-F5344CB8AC3E}">
        <p14:creationId xmlns:p14="http://schemas.microsoft.com/office/powerpoint/2010/main" val="4256950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274638"/>
            <a:ext cx="8229600" cy="490066"/>
          </a:xfrm>
        </p:spPr>
        <p:txBody>
          <a:bodyPr>
            <a:normAutofit fontScale="90000"/>
          </a:bodyPr>
          <a:lstStyle/>
          <a:p>
            <a:r>
              <a:rPr lang="it-IT" dirty="0" smtClean="0"/>
              <a:t>«norme suppletive»</a:t>
            </a:r>
            <a:endParaRPr lang="it-IT" dirty="0"/>
          </a:p>
        </p:txBody>
      </p:sp>
      <p:sp>
        <p:nvSpPr>
          <p:cNvPr id="3" name="Segnaposto contenuto 2"/>
          <p:cNvSpPr>
            <a:spLocks noGrp="1"/>
          </p:cNvSpPr>
          <p:nvPr>
            <p:ph idx="1"/>
          </p:nvPr>
        </p:nvSpPr>
        <p:spPr>
          <a:xfrm>
            <a:off x="555171" y="908719"/>
            <a:ext cx="11217729" cy="5802324"/>
          </a:xfrm>
        </p:spPr>
        <p:txBody>
          <a:bodyPr>
            <a:normAutofit fontScale="85000" lnSpcReduction="10000"/>
          </a:bodyPr>
          <a:lstStyle/>
          <a:p>
            <a:pPr marL="0" indent="0">
              <a:buNone/>
            </a:pPr>
            <a:r>
              <a:rPr lang="it-IT" dirty="0"/>
              <a:t>Non può negarsi che l’inversione della tecnica di riparto delle potestà legislative e l’enumerazione tassativa delle competenze dello Stato </a:t>
            </a:r>
            <a:r>
              <a:rPr lang="it-IT" b="1" u="sng" dirty="0"/>
              <a:t>dovrebbe portare ad escludere </a:t>
            </a:r>
            <a:r>
              <a:rPr lang="it-IT" dirty="0"/>
              <a:t>la possibilità di dettare norme suppletive statali in materie di legislazione concorrente, e tuttavia una simile lettura  dell’art. 117 svaluterebbe la portata precettiva dell’art. 118, comma primo, che consente l’attrazione allo Stato, per sussidiarietà e adeguatezza, delle funzioni amministrative e delle correlative funzioni legislative, come si è già avuto modo di precisare. La </a:t>
            </a:r>
            <a:r>
              <a:rPr lang="it-IT" b="1" u="sng" dirty="0"/>
              <a:t>disciplina statale di dettaglio a carattere suppletivo </a:t>
            </a:r>
            <a:r>
              <a:rPr lang="it-IT" dirty="0"/>
              <a:t>determina una temporanea compressione della competenza legislativa regionale che deve ritenersi non irragionevole, finalizzata com’è ad assicurare l’immediato svolgersi di funzioni amministrative che lo Stato ha attratto per soddisfare esigenze unitarie e che non possono essere esposte al rischio della ineffettività.</a:t>
            </a:r>
          </a:p>
          <a:p>
            <a:pPr marL="0" indent="0">
              <a:buNone/>
            </a:pPr>
            <a:r>
              <a:rPr lang="it-IT" dirty="0"/>
              <a:t>Del resto il </a:t>
            </a:r>
            <a:r>
              <a:rPr lang="it-IT" b="1" u="sng" dirty="0"/>
              <a:t>principio di cedevolezza </a:t>
            </a:r>
            <a:r>
              <a:rPr lang="it-IT" b="1" u="sng" dirty="0" smtClean="0"/>
              <a:t>… opera </a:t>
            </a:r>
            <a:r>
              <a:rPr lang="it-IT" dirty="0"/>
              <a:t>a condizione che tra lo Stato, le Regioni e le Province autonome interessate sia stata raggiunta l’</a:t>
            </a:r>
            <a:r>
              <a:rPr lang="it-IT" b="1" u="sng" dirty="0"/>
              <a:t>intesa</a:t>
            </a:r>
            <a:r>
              <a:rPr lang="it-IT" dirty="0"/>
              <a:t> di cui al comma 1, nella quale si siano concordemente qualificate le opere in cui l’interesse regionale concorre con il preminente </a:t>
            </a:r>
            <a:r>
              <a:rPr lang="it-IT" b="1" u="sng" dirty="0"/>
              <a:t>interesse nazionale </a:t>
            </a:r>
            <a:r>
              <a:rPr lang="it-IT" dirty="0"/>
              <a:t>e si sia stabilito in che termini e secondo quali modalità le Regioni e le Province autonome partecipano alle attività di progettazione, affidamento dei lavori e monitoraggio. Si aggiunga che, a ulteriore rafforzamento delle garanzie poste a favore delle Regioni, </a:t>
            </a:r>
            <a:r>
              <a:rPr lang="it-IT" b="1" u="sng" dirty="0"/>
              <a:t>l’intesa non può essere in contrasto </a:t>
            </a:r>
            <a:r>
              <a:rPr lang="it-IT" dirty="0"/>
              <a:t>con le normative vigenti, anche regionali, o con le eventuali leggi regionali emanate allo scopo.</a:t>
            </a:r>
          </a:p>
          <a:p>
            <a:pPr marL="0" indent="0">
              <a:buNone/>
            </a:pPr>
            <a:endParaRPr lang="it-IT" dirty="0"/>
          </a:p>
        </p:txBody>
      </p:sp>
    </p:spTree>
    <p:extLst>
      <p:ext uri="{BB962C8B-B14F-4D97-AF65-F5344CB8AC3E}">
        <p14:creationId xmlns:p14="http://schemas.microsoft.com/office/powerpoint/2010/main" val="37462676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66850" y="281441"/>
            <a:ext cx="9144000" cy="632959"/>
          </a:xfrm>
        </p:spPr>
        <p:txBody>
          <a:bodyPr>
            <a:normAutofit/>
          </a:bodyPr>
          <a:lstStyle/>
          <a:p>
            <a:r>
              <a:rPr lang="it-IT" sz="3200" b="1" dirty="0" smtClean="0">
                <a:solidFill>
                  <a:srgbClr val="FF0000"/>
                </a:solidFill>
                <a:effectLst>
                  <a:outerShdw blurRad="38100" dist="38100" dir="2700000" algn="tl">
                    <a:srgbClr val="000000">
                      <a:alpha val="43137"/>
                    </a:srgbClr>
                  </a:outerShdw>
                </a:effectLst>
              </a:rPr>
              <a:t>Le fonti dopo il 2001: i problemi</a:t>
            </a:r>
            <a:endParaRPr lang="it-IT" sz="3200" b="1" dirty="0">
              <a:solidFill>
                <a:srgbClr val="FF0000"/>
              </a:solidFill>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1183821" y="1208314"/>
            <a:ext cx="10548258" cy="5241472"/>
          </a:xfrm>
        </p:spPr>
        <p:txBody>
          <a:bodyPr>
            <a:normAutofit/>
          </a:bodyPr>
          <a:lstStyle/>
          <a:p>
            <a:pPr marL="514350" indent="-514350" algn="l">
              <a:buAutoNum type="arabicPeriod"/>
            </a:pPr>
            <a:r>
              <a:rPr lang="it-IT" sz="3200" dirty="0" smtClean="0">
                <a:solidFill>
                  <a:schemeClr val="bg1">
                    <a:lumMod val="50000"/>
                  </a:schemeClr>
                </a:solidFill>
              </a:rPr>
              <a:t>Riparto di competenze per «materie» e «etichette»</a:t>
            </a:r>
          </a:p>
          <a:p>
            <a:pPr marL="514350" indent="-514350" algn="l">
              <a:buAutoNum type="arabicPeriod"/>
            </a:pPr>
            <a:r>
              <a:rPr lang="it-IT" sz="3200" dirty="0" smtClean="0">
                <a:solidFill>
                  <a:schemeClr val="bg1">
                    <a:lumMod val="50000"/>
                  </a:schemeClr>
                </a:solidFill>
              </a:rPr>
              <a:t>Materie e «non materie»: le materie «trasversali»</a:t>
            </a:r>
          </a:p>
          <a:p>
            <a:pPr marL="514350" indent="-514350" algn="l">
              <a:buAutoNum type="arabicPeriod"/>
            </a:pPr>
            <a:r>
              <a:rPr lang="it-IT" sz="3200" dirty="0" smtClean="0">
                <a:solidFill>
                  <a:schemeClr val="bg1">
                    <a:lumMod val="50000"/>
                  </a:schemeClr>
                </a:solidFill>
              </a:rPr>
              <a:t>L’ «intreccio» di materie e la «leale cooperazione»</a:t>
            </a:r>
          </a:p>
          <a:p>
            <a:pPr marL="514350" indent="-514350" algn="l">
              <a:buAutoNum type="arabicPeriod"/>
            </a:pPr>
            <a:r>
              <a:rPr lang="it-IT" sz="3200" dirty="0" smtClean="0">
                <a:solidFill>
                  <a:schemeClr val="bg1">
                    <a:lumMod val="50000"/>
                  </a:schemeClr>
                </a:solidFill>
              </a:rPr>
              <a:t>L’ «intreccio» di materie e il «criterio di prevalenza»</a:t>
            </a:r>
          </a:p>
          <a:p>
            <a:pPr marL="514350" indent="-514350" algn="l">
              <a:buAutoNum type="arabicPeriod"/>
            </a:pPr>
            <a:r>
              <a:rPr lang="it-IT" sz="3200" dirty="0" smtClean="0">
                <a:solidFill>
                  <a:schemeClr val="bg1">
                    <a:lumMod val="50000"/>
                  </a:schemeClr>
                </a:solidFill>
              </a:rPr>
              <a:t>L’applicazione del «principio di sussidiarietà»</a:t>
            </a:r>
          </a:p>
          <a:p>
            <a:pPr marL="514350" indent="-514350" algn="l">
              <a:buAutoNum type="arabicPeriod"/>
            </a:pPr>
            <a:r>
              <a:rPr lang="it-IT" sz="3200" dirty="0" smtClean="0"/>
              <a:t>La residualità della «competenza residuale»</a:t>
            </a:r>
            <a:endParaRPr lang="it-IT" sz="3200" dirty="0"/>
          </a:p>
        </p:txBody>
      </p:sp>
    </p:spTree>
    <p:extLst>
      <p:ext uri="{BB962C8B-B14F-4D97-AF65-F5344CB8AC3E}">
        <p14:creationId xmlns:p14="http://schemas.microsoft.com/office/powerpoint/2010/main" val="3631523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063552" y="260649"/>
            <a:ext cx="7772400" cy="432048"/>
          </a:xfrm>
        </p:spPr>
        <p:txBody>
          <a:bodyPr>
            <a:normAutofit fontScale="90000"/>
          </a:bodyPr>
          <a:lstStyle/>
          <a:p>
            <a:r>
              <a:rPr lang="it-IT" sz="3600" dirty="0" smtClean="0"/>
              <a:t>Sent. 303/2003: </a:t>
            </a:r>
            <a:r>
              <a:rPr lang="it-IT" sz="3600" b="1" dirty="0" smtClean="0">
                <a:solidFill>
                  <a:srgbClr val="FF0000"/>
                </a:solidFill>
                <a:effectLst>
                  <a:outerShdw blurRad="38100" dist="38100" dir="2700000" algn="tl">
                    <a:srgbClr val="000000">
                      <a:alpha val="43137"/>
                    </a:srgbClr>
                  </a:outerShdw>
                </a:effectLst>
              </a:rPr>
              <a:t>la «chiamata in sussidiarietà»</a:t>
            </a:r>
            <a:endParaRPr lang="it-IT" sz="3600" dirty="0"/>
          </a:p>
        </p:txBody>
      </p:sp>
      <p:sp>
        <p:nvSpPr>
          <p:cNvPr id="3" name="Sottotitolo 2"/>
          <p:cNvSpPr>
            <a:spLocks noGrp="1"/>
          </p:cNvSpPr>
          <p:nvPr>
            <p:ph type="subTitle" idx="1"/>
          </p:nvPr>
        </p:nvSpPr>
        <p:spPr>
          <a:xfrm>
            <a:off x="832757" y="1052736"/>
            <a:ext cx="10629900" cy="5400600"/>
          </a:xfrm>
        </p:spPr>
        <p:txBody>
          <a:bodyPr>
            <a:normAutofit/>
          </a:bodyPr>
          <a:lstStyle/>
          <a:p>
            <a:pPr algn="just"/>
            <a:r>
              <a:rPr lang="it-IT" sz="3600" dirty="0">
                <a:solidFill>
                  <a:schemeClr val="tx1"/>
                </a:solidFill>
              </a:rPr>
              <a:t>la mancata inclusione dei “lavori pubblici” nella elencazione dell’art. 117 </a:t>
            </a:r>
            <a:r>
              <a:rPr lang="it-IT" sz="3600" dirty="0" err="1">
                <a:solidFill>
                  <a:schemeClr val="tx1"/>
                </a:solidFill>
              </a:rPr>
              <a:t>Cost</a:t>
            </a:r>
            <a:r>
              <a:rPr lang="it-IT" sz="3600" dirty="0">
                <a:solidFill>
                  <a:schemeClr val="tx1"/>
                </a:solidFill>
              </a:rPr>
              <a:t>., diversamente da quanto sostenuto in numerosi ricorsi, non implica che essi siano oggetto di </a:t>
            </a:r>
            <a:r>
              <a:rPr lang="it-IT" sz="3600" dirty="0">
                <a:solidFill>
                  <a:schemeClr val="tx1"/>
                </a:solidFill>
                <a:effectLst>
                  <a:outerShdw blurRad="38100" dist="38100" dir="2700000" algn="tl">
                    <a:srgbClr val="000000">
                      <a:alpha val="43137"/>
                    </a:srgbClr>
                  </a:outerShdw>
                </a:effectLst>
              </a:rPr>
              <a:t>potestà legislativa residuale </a:t>
            </a:r>
            <a:r>
              <a:rPr lang="it-IT" sz="3600" dirty="0">
                <a:solidFill>
                  <a:schemeClr val="tx1"/>
                </a:solidFill>
              </a:rPr>
              <a:t>delle Regioni. Al contrario, si tratta di </a:t>
            </a:r>
            <a:r>
              <a:rPr lang="it-IT" sz="3600" dirty="0">
                <a:solidFill>
                  <a:schemeClr val="tx1"/>
                </a:solidFill>
                <a:effectLst>
                  <a:outerShdw blurRad="38100" dist="38100" dir="2700000" algn="tl">
                    <a:srgbClr val="000000">
                      <a:alpha val="43137"/>
                    </a:srgbClr>
                  </a:outerShdw>
                </a:effectLst>
              </a:rPr>
              <a:t>ambiti di legislazione </a:t>
            </a:r>
            <a:r>
              <a:rPr lang="it-IT" sz="3600" dirty="0">
                <a:solidFill>
                  <a:schemeClr val="tx1"/>
                </a:solidFill>
              </a:rPr>
              <a:t>che non integrano una </a:t>
            </a:r>
            <a:r>
              <a:rPr lang="it-IT" sz="3600" dirty="0">
                <a:solidFill>
                  <a:schemeClr val="tx1"/>
                </a:solidFill>
                <a:effectLst>
                  <a:outerShdw blurRad="38100" dist="38100" dir="2700000" algn="tl">
                    <a:srgbClr val="000000">
                      <a:alpha val="43137"/>
                    </a:srgbClr>
                  </a:outerShdw>
                </a:effectLst>
              </a:rPr>
              <a:t>vera e propria materia</a:t>
            </a:r>
            <a:r>
              <a:rPr lang="it-IT" sz="3600" dirty="0">
                <a:solidFill>
                  <a:schemeClr val="tx1"/>
                </a:solidFill>
              </a:rPr>
              <a:t>, ma si qualificano a seconda dell’</a:t>
            </a:r>
            <a:r>
              <a:rPr lang="it-IT" sz="3600" dirty="0">
                <a:solidFill>
                  <a:schemeClr val="tx1"/>
                </a:solidFill>
                <a:effectLst>
                  <a:outerShdw blurRad="38100" dist="38100" dir="2700000" algn="tl">
                    <a:srgbClr val="000000">
                      <a:alpha val="43137"/>
                    </a:srgbClr>
                  </a:outerShdw>
                </a:effectLst>
              </a:rPr>
              <a:t>oggetto al quale afferiscono e pertanto possono essere ascritti di volta in volta a potestà legislative esclusive dello Stato ovvero a potestà legislative concorrenti</a:t>
            </a:r>
            <a:r>
              <a:rPr lang="it-IT" sz="3600" dirty="0">
                <a:solidFill>
                  <a:schemeClr val="tx1"/>
                </a:solidFill>
              </a:rPr>
              <a:t>.</a:t>
            </a:r>
          </a:p>
        </p:txBody>
      </p:sp>
    </p:spTree>
    <p:extLst>
      <p:ext uri="{BB962C8B-B14F-4D97-AF65-F5344CB8AC3E}">
        <p14:creationId xmlns:p14="http://schemas.microsoft.com/office/powerpoint/2010/main" val="1738076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063552" y="260649"/>
            <a:ext cx="7772400" cy="432048"/>
          </a:xfrm>
        </p:spPr>
        <p:txBody>
          <a:bodyPr>
            <a:normAutofit fontScale="90000"/>
          </a:bodyPr>
          <a:lstStyle/>
          <a:p>
            <a:r>
              <a:rPr lang="it-IT" dirty="0" err="1" smtClean="0"/>
              <a:t>Sent</a:t>
            </a:r>
            <a:r>
              <a:rPr lang="it-IT" dirty="0" smtClean="0"/>
              <a:t>. 303/2003</a:t>
            </a:r>
            <a:endParaRPr lang="it-IT" dirty="0"/>
          </a:p>
        </p:txBody>
      </p:sp>
      <p:sp>
        <p:nvSpPr>
          <p:cNvPr id="3" name="Sottotitolo 2"/>
          <p:cNvSpPr>
            <a:spLocks noGrp="1"/>
          </p:cNvSpPr>
          <p:nvPr>
            <p:ph type="subTitle" idx="1"/>
          </p:nvPr>
        </p:nvSpPr>
        <p:spPr>
          <a:xfrm>
            <a:off x="702128" y="1280526"/>
            <a:ext cx="10629900" cy="5953032"/>
          </a:xfrm>
        </p:spPr>
        <p:txBody>
          <a:bodyPr>
            <a:normAutofit/>
          </a:bodyPr>
          <a:lstStyle/>
          <a:p>
            <a:pPr algn="l"/>
            <a:r>
              <a:rPr lang="it-IT" sz="3600" dirty="0">
                <a:solidFill>
                  <a:schemeClr val="tx1"/>
                </a:solidFill>
              </a:rPr>
              <a:t>Il nuovo art. 117 </a:t>
            </a:r>
            <a:r>
              <a:rPr lang="it-IT" sz="3600" dirty="0" err="1">
                <a:solidFill>
                  <a:schemeClr val="tx1"/>
                </a:solidFill>
              </a:rPr>
              <a:t>Cost</a:t>
            </a:r>
            <a:r>
              <a:rPr lang="it-IT" sz="3600" dirty="0">
                <a:solidFill>
                  <a:schemeClr val="tx1"/>
                </a:solidFill>
              </a:rPr>
              <a:t>. distribuisce le competenze legislative in base ad uno schema imperniato sulla enumerazione delle competenze statali; con un rovesciamento completo della previgente tecnica del riparto sono ora affidate alle Regioni, oltre alle funzioni concorrenti, le funzioni legislative residuali</a:t>
            </a:r>
            <a:r>
              <a:rPr lang="it-IT" sz="3600" dirty="0" smtClean="0">
                <a:solidFill>
                  <a:schemeClr val="tx1"/>
                </a:solidFill>
              </a:rPr>
              <a:t>.</a:t>
            </a:r>
          </a:p>
          <a:p>
            <a:pPr algn="l"/>
            <a:endParaRPr lang="it-IT" sz="2800" dirty="0">
              <a:solidFill>
                <a:schemeClr val="tx1"/>
              </a:solidFill>
            </a:endParaRPr>
          </a:p>
          <a:p>
            <a:pPr algn="l"/>
            <a:endParaRPr lang="it-IT" sz="2800" dirty="0">
              <a:solidFill>
                <a:schemeClr val="tx1"/>
              </a:solidFill>
            </a:endParaRPr>
          </a:p>
          <a:p>
            <a:pPr algn="l"/>
            <a:endParaRPr lang="it-IT" dirty="0"/>
          </a:p>
        </p:txBody>
      </p:sp>
    </p:spTree>
    <p:extLst>
      <p:ext uri="{BB962C8B-B14F-4D97-AF65-F5344CB8AC3E}">
        <p14:creationId xmlns:p14="http://schemas.microsoft.com/office/powerpoint/2010/main" val="2805070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063552" y="260649"/>
            <a:ext cx="7772400" cy="432048"/>
          </a:xfrm>
        </p:spPr>
        <p:txBody>
          <a:bodyPr>
            <a:normAutofit fontScale="90000"/>
          </a:bodyPr>
          <a:lstStyle/>
          <a:p>
            <a:r>
              <a:rPr lang="it-IT" dirty="0" err="1" smtClean="0"/>
              <a:t>Sent</a:t>
            </a:r>
            <a:r>
              <a:rPr lang="it-IT" dirty="0" smtClean="0"/>
              <a:t>. 303/2003</a:t>
            </a:r>
            <a:endParaRPr lang="it-IT" dirty="0"/>
          </a:p>
        </p:txBody>
      </p:sp>
      <p:sp>
        <p:nvSpPr>
          <p:cNvPr id="3" name="Sottotitolo 2"/>
          <p:cNvSpPr>
            <a:spLocks noGrp="1"/>
          </p:cNvSpPr>
          <p:nvPr>
            <p:ph type="subTitle" idx="1"/>
          </p:nvPr>
        </p:nvSpPr>
        <p:spPr>
          <a:xfrm>
            <a:off x="702128" y="1280526"/>
            <a:ext cx="10629900" cy="5953032"/>
          </a:xfrm>
        </p:spPr>
        <p:txBody>
          <a:bodyPr>
            <a:normAutofit fontScale="92500" lnSpcReduction="10000"/>
          </a:bodyPr>
          <a:lstStyle/>
          <a:p>
            <a:pPr algn="l"/>
            <a:r>
              <a:rPr lang="it-IT" sz="3600" dirty="0" smtClean="0">
                <a:solidFill>
                  <a:schemeClr val="tx1"/>
                </a:solidFill>
              </a:rPr>
              <a:t>In questo quadro, limitare l’attività unificante dello Stato alle sole materie espressamente attribuitegli in potestà esclusiva o alla determinazione dei principî nelle materie di potestà concorrente, come postulano le ricorrenti, significherebbe bensì circondare le competenze legislative delle Regioni di </a:t>
            </a:r>
            <a:r>
              <a:rPr lang="it-IT" sz="3600" dirty="0" smtClean="0">
                <a:solidFill>
                  <a:schemeClr val="tx1"/>
                </a:solidFill>
                <a:effectLst>
                  <a:outerShdw blurRad="38100" dist="38100" dir="2700000" algn="tl">
                    <a:srgbClr val="000000">
                      <a:alpha val="43137"/>
                    </a:srgbClr>
                  </a:outerShdw>
                </a:effectLst>
              </a:rPr>
              <a:t>garanzie ferree</a:t>
            </a:r>
            <a:r>
              <a:rPr lang="it-IT" sz="3600" dirty="0" smtClean="0">
                <a:solidFill>
                  <a:schemeClr val="tx1"/>
                </a:solidFill>
              </a:rPr>
              <a:t>, ma vorrebbe anche dire svalutare oltremisura </a:t>
            </a:r>
            <a:r>
              <a:rPr lang="it-IT" sz="3600" dirty="0" smtClean="0">
                <a:solidFill>
                  <a:schemeClr val="tx1"/>
                </a:solidFill>
                <a:effectLst>
                  <a:outerShdw blurRad="38100" dist="38100" dir="2700000" algn="tl">
                    <a:srgbClr val="000000">
                      <a:alpha val="43137"/>
                    </a:srgbClr>
                  </a:outerShdw>
                </a:effectLst>
              </a:rPr>
              <a:t>istanze unitarie </a:t>
            </a:r>
            <a:r>
              <a:rPr lang="it-IT" sz="3600" dirty="0" smtClean="0">
                <a:solidFill>
                  <a:schemeClr val="tx1"/>
                </a:solidFill>
              </a:rPr>
              <a:t>che pure in assetti costituzionali fortemente pervasi da pluralismo istituzionale giustificano, a determinate condizioni, una deroga alla normale ripartizione di competenze [basti pensare al riguardo alla legislazione concorrente dell’ordinamento costituzionale tedesco (</a:t>
            </a:r>
            <a:r>
              <a:rPr lang="it-IT" sz="3600" i="1" dirty="0" err="1" smtClean="0">
                <a:solidFill>
                  <a:schemeClr val="tx1"/>
                </a:solidFill>
              </a:rPr>
              <a:t>konkurrierende</a:t>
            </a:r>
            <a:r>
              <a:rPr lang="it-IT" sz="3600" i="1" dirty="0" smtClean="0">
                <a:solidFill>
                  <a:schemeClr val="tx1"/>
                </a:solidFill>
              </a:rPr>
              <a:t> </a:t>
            </a:r>
            <a:r>
              <a:rPr lang="it-IT" sz="3600" i="1" dirty="0" err="1" smtClean="0">
                <a:solidFill>
                  <a:schemeClr val="tx1"/>
                </a:solidFill>
              </a:rPr>
              <a:t>Gesetzgebung</a:t>
            </a:r>
            <a:r>
              <a:rPr lang="it-IT" sz="3600" dirty="0" smtClean="0">
                <a:solidFill>
                  <a:schemeClr val="tx1"/>
                </a:solidFill>
              </a:rPr>
              <a:t>) o alla </a:t>
            </a:r>
            <a:r>
              <a:rPr lang="it-IT" sz="3600" i="1" dirty="0" smtClean="0">
                <a:solidFill>
                  <a:schemeClr val="tx1"/>
                </a:solidFill>
              </a:rPr>
              <a:t>clausola di supremazia </a:t>
            </a:r>
            <a:r>
              <a:rPr lang="it-IT" sz="3600" dirty="0" smtClean="0">
                <a:solidFill>
                  <a:schemeClr val="tx1"/>
                </a:solidFill>
              </a:rPr>
              <a:t>nel sistema federale statunitense (</a:t>
            </a:r>
            <a:r>
              <a:rPr lang="it-IT" sz="3600" i="1" dirty="0" err="1" smtClean="0">
                <a:solidFill>
                  <a:schemeClr val="tx1"/>
                </a:solidFill>
              </a:rPr>
              <a:t>Supremacy</a:t>
            </a:r>
            <a:r>
              <a:rPr lang="it-IT" sz="3600" i="1" dirty="0" smtClean="0">
                <a:solidFill>
                  <a:schemeClr val="tx1"/>
                </a:solidFill>
              </a:rPr>
              <a:t> </a:t>
            </a:r>
            <a:r>
              <a:rPr lang="it-IT" sz="3600" i="1" dirty="0" err="1" smtClean="0">
                <a:solidFill>
                  <a:schemeClr val="tx1"/>
                </a:solidFill>
              </a:rPr>
              <a:t>Clause</a:t>
            </a:r>
            <a:r>
              <a:rPr lang="it-IT" sz="3600" dirty="0" smtClean="0">
                <a:solidFill>
                  <a:schemeClr val="tx1"/>
                </a:solidFill>
              </a:rPr>
              <a:t>)]</a:t>
            </a:r>
            <a:endParaRPr lang="it-IT" sz="2800" dirty="0">
              <a:solidFill>
                <a:schemeClr val="tx1"/>
              </a:solidFill>
            </a:endParaRPr>
          </a:p>
          <a:p>
            <a:pPr algn="l"/>
            <a:endParaRPr lang="it-IT" sz="2800" dirty="0">
              <a:solidFill>
                <a:schemeClr val="tx1"/>
              </a:solidFill>
            </a:endParaRPr>
          </a:p>
          <a:p>
            <a:pPr algn="l"/>
            <a:endParaRPr lang="it-IT" dirty="0"/>
          </a:p>
        </p:txBody>
      </p:sp>
    </p:spTree>
    <p:extLst>
      <p:ext uri="{BB962C8B-B14F-4D97-AF65-F5344CB8AC3E}">
        <p14:creationId xmlns:p14="http://schemas.microsoft.com/office/powerpoint/2010/main" val="1359647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063552" y="260649"/>
            <a:ext cx="7772400" cy="432048"/>
          </a:xfrm>
        </p:spPr>
        <p:txBody>
          <a:bodyPr>
            <a:normAutofit fontScale="90000"/>
          </a:bodyPr>
          <a:lstStyle/>
          <a:p>
            <a:r>
              <a:rPr lang="it-IT" dirty="0" err="1" smtClean="0"/>
              <a:t>Sent</a:t>
            </a:r>
            <a:r>
              <a:rPr lang="it-IT" dirty="0" smtClean="0"/>
              <a:t>. 303/2003</a:t>
            </a:r>
            <a:endParaRPr lang="it-IT" dirty="0"/>
          </a:p>
        </p:txBody>
      </p:sp>
      <p:sp>
        <p:nvSpPr>
          <p:cNvPr id="3" name="Sottotitolo 2"/>
          <p:cNvSpPr>
            <a:spLocks noGrp="1"/>
          </p:cNvSpPr>
          <p:nvPr>
            <p:ph type="subTitle" idx="1"/>
          </p:nvPr>
        </p:nvSpPr>
        <p:spPr>
          <a:xfrm>
            <a:off x="702128" y="759279"/>
            <a:ext cx="10629900" cy="6474279"/>
          </a:xfrm>
        </p:spPr>
        <p:txBody>
          <a:bodyPr>
            <a:normAutofit fontScale="85000" lnSpcReduction="20000"/>
          </a:bodyPr>
          <a:lstStyle/>
          <a:p>
            <a:pPr algn="l"/>
            <a:r>
              <a:rPr lang="it-IT" sz="3600" dirty="0" smtClean="0"/>
              <a:t>Anche nel nostro sistema costituzionale sono presenti congegni volti a rendere più flessibile un disegno che, in ambiti nei quali </a:t>
            </a:r>
            <a:r>
              <a:rPr lang="it-IT" sz="3600" b="1" dirty="0" smtClean="0"/>
              <a:t>coesistono, intrecciate, attribuzioni e funzioni diverse</a:t>
            </a:r>
            <a:r>
              <a:rPr lang="it-IT" sz="3600" dirty="0" smtClean="0"/>
              <a:t>, rischierebbe di vanificare, per l’ampia articolazione delle competenze, istanze di unificazione presenti nei più svariati contesti di vita, le quali, sul piano dei principî giuridici, trovano sostegno nella proclamazione di unità e indivisibilità della Repubblica. Un elemento di flessibilità è indubbiamente contenuto nell’art. 118, primo comma, Cost., il quale si riferisce esplicitamente alle funzioni amministrative, ma introduce per queste un </a:t>
            </a:r>
            <a:r>
              <a:rPr lang="it-IT" sz="3600" b="1" dirty="0" smtClean="0"/>
              <a:t>meccanismo dinamico </a:t>
            </a:r>
            <a:r>
              <a:rPr lang="it-IT" sz="3600" dirty="0" smtClean="0"/>
              <a:t>che finisce col rendere meno rigida, come si chiarirà subito appresso, la stessa distribuzione delle competenze legislative, là dove prevede che le funzioni amministrative, generalmente attribuite ai Comuni, possano essere allocate ad un livello di governo diverso per assicurarne l’esercizio unitario, sulla base dei principî di sussidiarietà, differenziazione ed adeguatezza.</a:t>
            </a:r>
            <a:endParaRPr lang="it-IT" sz="2800" dirty="0">
              <a:solidFill>
                <a:schemeClr val="tx1"/>
              </a:solidFill>
            </a:endParaRPr>
          </a:p>
          <a:p>
            <a:pPr algn="l"/>
            <a:endParaRPr lang="it-IT" dirty="0"/>
          </a:p>
        </p:txBody>
      </p:sp>
    </p:spTree>
    <p:extLst>
      <p:ext uri="{BB962C8B-B14F-4D97-AF65-F5344CB8AC3E}">
        <p14:creationId xmlns:p14="http://schemas.microsoft.com/office/powerpoint/2010/main" val="2484079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22072" y="302359"/>
            <a:ext cx="9797685" cy="6124754"/>
          </a:xfrm>
          <a:prstGeom prst="rect">
            <a:avLst/>
          </a:prstGeom>
        </p:spPr>
        <p:txBody>
          <a:bodyPr wrap="square">
            <a:spAutoFit/>
          </a:bodyPr>
          <a:lstStyle/>
          <a:p>
            <a:r>
              <a:rPr lang="it-IT" sz="2800" dirty="0" smtClean="0"/>
              <a:t>È </a:t>
            </a:r>
            <a:r>
              <a:rPr lang="it-IT" sz="2800" dirty="0" smtClean="0"/>
              <a:t>del </a:t>
            </a:r>
            <a:r>
              <a:rPr lang="it-IT" sz="2800" dirty="0"/>
              <a:t>resto coerente con la matrice teorica e con il significato pratico della sussidiarietà che essa </a:t>
            </a:r>
            <a:r>
              <a:rPr lang="it-IT" sz="2800" dirty="0" smtClean="0"/>
              <a:t>agisca come </a:t>
            </a:r>
            <a:r>
              <a:rPr lang="it-IT" sz="2800" i="1" dirty="0" err="1" smtClean="0">
                <a:effectLst>
                  <a:outerShdw blurRad="38100" dist="38100" dir="2700000" algn="tl">
                    <a:srgbClr val="000000">
                      <a:alpha val="43137"/>
                    </a:srgbClr>
                  </a:outerShdw>
                </a:effectLst>
              </a:rPr>
              <a:t>subsidium</a:t>
            </a:r>
            <a:r>
              <a:rPr lang="it-IT" sz="2800" i="1" dirty="0" smtClean="0">
                <a:effectLst>
                  <a:outerShdw blurRad="38100" dist="38100" dir="2700000" algn="tl">
                    <a:srgbClr val="000000">
                      <a:alpha val="43137"/>
                    </a:srgbClr>
                  </a:outerShdw>
                </a:effectLst>
              </a:rPr>
              <a:t> </a:t>
            </a:r>
            <a:r>
              <a:rPr lang="it-IT" sz="2800" dirty="0" smtClean="0"/>
              <a:t>quando </a:t>
            </a:r>
            <a:r>
              <a:rPr lang="it-IT" sz="2800" dirty="0"/>
              <a:t>un livello di governo sia </a:t>
            </a:r>
            <a:r>
              <a:rPr lang="it-IT" sz="2800" dirty="0">
                <a:effectLst>
                  <a:outerShdw blurRad="38100" dist="38100" dir="2700000" algn="tl">
                    <a:srgbClr val="000000">
                      <a:alpha val="43137"/>
                    </a:srgbClr>
                  </a:outerShdw>
                </a:effectLst>
              </a:rPr>
              <a:t>inadeguato</a:t>
            </a:r>
            <a:r>
              <a:rPr lang="it-IT" sz="2800" dirty="0"/>
              <a:t> alle finalità che si intenda raggiungere; ma se ne è comprovata un’attitudine ascensionale deve allora concludersi che, quando l’istanza di esercizio unitario trascende anche l’ambito regionale, la funzione amministrativa può essere esercitata dallo Stato. Ciò non può restare senza conseguenze sull’esercizio della funzione legislativa, giacché il </a:t>
            </a:r>
            <a:r>
              <a:rPr lang="it-IT" sz="2800" b="1" dirty="0"/>
              <a:t>principio di legalità</a:t>
            </a:r>
            <a:r>
              <a:rPr lang="it-IT" sz="2800" dirty="0"/>
              <a:t>, il quale impone che anche le funzioni assunte per sussidiarietà siano organizzate e regolate dalla legge, conduce logicamente ad escludere che le singole Regioni, con </a:t>
            </a:r>
            <a:r>
              <a:rPr lang="it-IT" sz="2800" dirty="0">
                <a:effectLst>
                  <a:outerShdw blurRad="38100" dist="38100" dir="2700000" algn="tl">
                    <a:srgbClr val="000000">
                      <a:alpha val="43137"/>
                    </a:srgbClr>
                  </a:outerShdw>
                </a:effectLst>
              </a:rPr>
              <a:t>discipline differenziate</a:t>
            </a:r>
            <a:r>
              <a:rPr lang="it-IT" sz="2800" dirty="0"/>
              <a:t>, possano organizzare e regolare funzioni amministrative attratte a livello nazionale e ad affermare che solo la legge statale possa attendere a un compito siffatto.</a:t>
            </a:r>
          </a:p>
        </p:txBody>
      </p:sp>
    </p:spTree>
    <p:extLst>
      <p:ext uri="{BB962C8B-B14F-4D97-AF65-F5344CB8AC3E}">
        <p14:creationId xmlns:p14="http://schemas.microsoft.com/office/powerpoint/2010/main" val="289697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85751" y="548681"/>
            <a:ext cx="11732078" cy="6555641"/>
          </a:xfrm>
          <a:prstGeom prst="rect">
            <a:avLst/>
          </a:prstGeom>
        </p:spPr>
        <p:txBody>
          <a:bodyPr wrap="square">
            <a:spAutoFit/>
          </a:bodyPr>
          <a:lstStyle/>
          <a:p>
            <a:r>
              <a:rPr lang="it-IT" sz="2800" dirty="0"/>
              <a:t>Che dal congiunto disposto degli artt. 117 e 118, primo comma, sia desumibile anche il </a:t>
            </a:r>
            <a:r>
              <a:rPr lang="it-IT" sz="2800" dirty="0">
                <a:solidFill>
                  <a:srgbClr val="FF0000"/>
                </a:solidFill>
                <a:effectLst>
                  <a:outerShdw blurRad="38100" dist="38100" dir="2700000" algn="tl">
                    <a:srgbClr val="000000">
                      <a:alpha val="43137"/>
                    </a:srgbClr>
                  </a:outerShdw>
                </a:effectLst>
              </a:rPr>
              <a:t>principio dell’intesa </a:t>
            </a:r>
            <a:r>
              <a:rPr lang="it-IT" sz="2800" dirty="0"/>
              <a:t>consegue alla peculiare funzione attribuita alla sussidiarietà, che si discosta in parte da quella già conosciuta nel nostro diritto di fonte legale. Enunciato nella legge 15 marzo 1997, n. 59 come criterio ispiratore della distribuzione legale delle funzioni amministrative fra lo Stato e gli altri enti territoriali e quindi già operante nella sua dimensione meramente statica, come fondamento di un ordine prestabilito di competenze, quel principio, con la sua incorporazione nel testo della Costituzione, ha visto mutare il proprio significato. Accanto alla primitiva dimensione statica, che si fa evidente nella tendenziale attribuzione della generalità delle funzioni amministrative ai Comuni, è resa, infatti, attiva una </a:t>
            </a:r>
            <a:r>
              <a:rPr lang="it-IT" sz="2800" dirty="0">
                <a:effectLst>
                  <a:outerShdw blurRad="38100" dist="38100" dir="2700000" algn="tl">
                    <a:srgbClr val="000000">
                      <a:alpha val="43137"/>
                    </a:srgbClr>
                  </a:outerShdw>
                </a:effectLst>
              </a:rPr>
              <a:t>vocazione dinamica della sussidiarietà</a:t>
            </a:r>
            <a:r>
              <a:rPr lang="it-IT" sz="2800" dirty="0"/>
              <a:t>, che consente ad essa di operare non più come </a:t>
            </a:r>
            <a:r>
              <a:rPr lang="it-IT" sz="2800" i="1" dirty="0"/>
              <a:t>ratio</a:t>
            </a:r>
            <a:r>
              <a:rPr lang="it-IT" sz="2800" dirty="0"/>
              <a:t> ispiratrice e fondamento di un ordine di attribuzioni stabilite e predeterminate, ma come </a:t>
            </a:r>
            <a:r>
              <a:rPr lang="it-IT" sz="2800" dirty="0">
                <a:effectLst>
                  <a:outerShdw blurRad="38100" dist="38100" dir="2700000" algn="tl">
                    <a:srgbClr val="000000">
                      <a:alpha val="43137"/>
                    </a:srgbClr>
                  </a:outerShdw>
                </a:effectLst>
              </a:rPr>
              <a:t>fattore di flessibilità di quell’ordine in vista del soddisfacimento di esigenze unitarie.</a:t>
            </a:r>
          </a:p>
        </p:txBody>
      </p:sp>
    </p:spTree>
    <p:extLst>
      <p:ext uri="{BB962C8B-B14F-4D97-AF65-F5344CB8AC3E}">
        <p14:creationId xmlns:p14="http://schemas.microsoft.com/office/powerpoint/2010/main" val="2276339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95993" y="351064"/>
            <a:ext cx="11136086" cy="6555641"/>
          </a:xfrm>
          <a:prstGeom prst="rect">
            <a:avLst/>
          </a:prstGeom>
        </p:spPr>
        <p:txBody>
          <a:bodyPr wrap="square">
            <a:spAutoFit/>
          </a:bodyPr>
          <a:lstStyle/>
          <a:p>
            <a:r>
              <a:rPr lang="it-IT" sz="2800" dirty="0"/>
              <a:t>Ecco dunque dove si fonda una </a:t>
            </a:r>
            <a:r>
              <a:rPr lang="it-IT" sz="2800" b="1" dirty="0"/>
              <a:t>concezione procedimentale e consensuale della sussidiarietà e dell’adeguatezza</a:t>
            </a:r>
            <a:r>
              <a:rPr lang="it-IT" sz="2800" dirty="0"/>
              <a:t>. Si comprende infatti come tali principî non possano operare quali mere </a:t>
            </a:r>
            <a:r>
              <a:rPr lang="it-IT" sz="2800" b="1" dirty="0"/>
              <a:t>formule verbali </a:t>
            </a:r>
            <a:r>
              <a:rPr lang="it-IT" sz="2800" dirty="0"/>
              <a:t>capaci con la loro sola evocazione di modificare a vantaggio della legge nazionale il riparto costituzionalmente stabilito, perché ciò equivarrebbe a negare la stessa </a:t>
            </a:r>
            <a:r>
              <a:rPr lang="it-IT" sz="2800" b="1" dirty="0"/>
              <a:t>rigidità della Costituzione</a:t>
            </a:r>
            <a:r>
              <a:rPr lang="it-IT" sz="2800" dirty="0"/>
              <a:t>. E si comprende anche come essi non possano assumere la funzione che aveva un tempo </a:t>
            </a:r>
            <a:r>
              <a:rPr lang="it-IT" sz="2800" b="1" dirty="0"/>
              <a:t>l’interesse nazionale</a:t>
            </a:r>
            <a:r>
              <a:rPr lang="it-IT" sz="2800" dirty="0"/>
              <a:t>, la cui sola allegazione non è ora sufficiente a giustificare l’esercizio da parte dello Stato di una funzione di cui non sia titolare in base all’art. 117 </a:t>
            </a:r>
            <a:r>
              <a:rPr lang="it-IT" sz="2800" dirty="0" err="1"/>
              <a:t>Cost</a:t>
            </a:r>
            <a:r>
              <a:rPr lang="it-IT" sz="2800" dirty="0"/>
              <a:t>. Nel nuovo Titolo V l’equazione elementare </a:t>
            </a:r>
            <a:r>
              <a:rPr lang="it-IT" sz="2800" b="1" dirty="0"/>
              <a:t>interesse nazionale = competenza statale</a:t>
            </a:r>
            <a:r>
              <a:rPr lang="it-IT" sz="2800" dirty="0"/>
              <a:t>, che nella prassi legislativa previgente sorreggeva l’erosione delle funzioni amministrative e delle parallele funzioni legislative delle Regioni, è divenuta priva di ogni valore deontico, giacché l’interesse nazionale non costituisce più un limite, né di legittimità, né di merito, alla competenza legislativa regionale</a:t>
            </a:r>
            <a:r>
              <a:rPr lang="it-IT" sz="2800" dirty="0" smtClean="0"/>
              <a:t>.</a:t>
            </a:r>
            <a:endParaRPr lang="it-IT" sz="2800" dirty="0"/>
          </a:p>
        </p:txBody>
      </p:sp>
    </p:spTree>
    <p:extLst>
      <p:ext uri="{BB962C8B-B14F-4D97-AF65-F5344CB8AC3E}">
        <p14:creationId xmlns:p14="http://schemas.microsoft.com/office/powerpoint/2010/main" val="4186455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36813" y="547007"/>
            <a:ext cx="11103430" cy="5632311"/>
          </a:xfrm>
          <a:prstGeom prst="rect">
            <a:avLst/>
          </a:prstGeom>
        </p:spPr>
        <p:txBody>
          <a:bodyPr wrap="square">
            <a:spAutoFit/>
          </a:bodyPr>
          <a:lstStyle/>
          <a:p>
            <a:r>
              <a:rPr lang="it-IT" sz="3600" dirty="0" smtClean="0"/>
              <a:t>Ciò impone di annettere ai principî di sussidiarietà e adeguatezza una </a:t>
            </a:r>
            <a:r>
              <a:rPr lang="it-IT" sz="3600" b="1" dirty="0" smtClean="0"/>
              <a:t>valenza squisitamente procedimentale</a:t>
            </a:r>
            <a:r>
              <a:rPr lang="it-IT" sz="3600" dirty="0" smtClean="0"/>
              <a:t>, poiché l’esigenza di </a:t>
            </a:r>
            <a:r>
              <a:rPr lang="it-IT" sz="3600" b="1" dirty="0" smtClean="0"/>
              <a:t>esercizio unitario </a:t>
            </a:r>
            <a:r>
              <a:rPr lang="it-IT" sz="3600" dirty="0" smtClean="0"/>
              <a:t>che consente di attrarre, insieme alla funzione amministrativa, anche quella legislativa, può aspirare a superare il vaglio di legittimità costituzionale solo in presenza di una disciplina che prefiguri un </a:t>
            </a:r>
            <a:r>
              <a:rPr lang="it-IT" sz="3600" i="1" dirty="0" smtClean="0"/>
              <a:t>iter</a:t>
            </a:r>
            <a:r>
              <a:rPr lang="it-IT" sz="3600" dirty="0" smtClean="0"/>
              <a:t> in cui assumano il dovuto risalto le attività concertative e di coordinamento orizzontale, ovverosia le </a:t>
            </a:r>
            <a:r>
              <a:rPr lang="it-IT" sz="3600" b="1" dirty="0" smtClean="0"/>
              <a:t>intese</a:t>
            </a:r>
            <a:r>
              <a:rPr lang="it-IT" sz="3600" dirty="0" smtClean="0"/>
              <a:t>, che devono essere condotte in base al </a:t>
            </a:r>
            <a:r>
              <a:rPr lang="it-IT" sz="3600" dirty="0" smtClean="0">
                <a:effectLst>
                  <a:outerShdw blurRad="38100" dist="38100" dir="2700000" algn="tl">
                    <a:srgbClr val="000000">
                      <a:alpha val="43137"/>
                    </a:srgbClr>
                  </a:outerShdw>
                </a:effectLst>
              </a:rPr>
              <a:t>principio di lealtà</a:t>
            </a:r>
            <a:r>
              <a:rPr lang="it-IT" dirty="0" smtClean="0">
                <a:effectLst>
                  <a:outerShdw blurRad="38100" dist="38100" dir="2700000" algn="tl">
                    <a:srgbClr val="000000">
                      <a:alpha val="43137"/>
                    </a:srgbClr>
                  </a:outerShdw>
                </a:effectLst>
              </a:rPr>
              <a:t>.</a:t>
            </a:r>
            <a:endParaRPr lang="it-IT"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4078232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1478</Words>
  <Application>Microsoft Office PowerPoint</Application>
  <PresentationFormat>Widescreen</PresentationFormat>
  <Paragraphs>37</Paragraphs>
  <Slides>14</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14</vt:i4>
      </vt:variant>
    </vt:vector>
  </HeadingPairs>
  <TitlesOfParts>
    <vt:vector size="18" baseType="lpstr">
      <vt:lpstr>Arial</vt:lpstr>
      <vt:lpstr>Calibri</vt:lpstr>
      <vt:lpstr>Calibri Light</vt:lpstr>
      <vt:lpstr>Tema di Office</vt:lpstr>
      <vt:lpstr>…nelle precedenti puntate…</vt:lpstr>
      <vt:lpstr>Sent. 303/2003: la «chiamata in sussidiarietà»</vt:lpstr>
      <vt:lpstr>Sent. 303/2003</vt:lpstr>
      <vt:lpstr>Sent. 303/2003</vt:lpstr>
      <vt:lpstr>Sent. 303/2003</vt:lpstr>
      <vt:lpstr>Presentazione standard di PowerPoint</vt:lpstr>
      <vt:lpstr>Presentazione standard di PowerPoint</vt:lpstr>
      <vt:lpstr>Presentazione standard di PowerPoint</vt:lpstr>
      <vt:lpstr>Presentazione standard di PowerPoint</vt:lpstr>
      <vt:lpstr>Sent. 303/2003: le condizioni della «chiamata»</vt:lpstr>
      <vt:lpstr>Presentazione standard di PowerPoint</vt:lpstr>
      <vt:lpstr>«poteri regolamentari»?</vt:lpstr>
      <vt:lpstr>«norme suppletive»</vt:lpstr>
      <vt:lpstr>Le fonti dopo il 2001: i problemi</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…nelle precedenti puntate…</dc:title>
  <dc:creator>roberto bin</dc:creator>
  <cp:lastModifiedBy>roberto bin</cp:lastModifiedBy>
  <cp:revision>4</cp:revision>
  <dcterms:created xsi:type="dcterms:W3CDTF">2019-04-07T14:57:42Z</dcterms:created>
  <dcterms:modified xsi:type="dcterms:W3CDTF">2019-04-07T15:19:59Z</dcterms:modified>
</cp:coreProperties>
</file>